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18"/>
  </p:notesMasterIdLst>
  <p:handoutMasterIdLst>
    <p:handoutMasterId r:id="rId19"/>
  </p:handoutMasterIdLst>
  <p:sldIdLst>
    <p:sldId id="256" r:id="rId2"/>
    <p:sldId id="257" r:id="rId3"/>
    <p:sldId id="282" r:id="rId4"/>
    <p:sldId id="258" r:id="rId5"/>
    <p:sldId id="259" r:id="rId6"/>
    <p:sldId id="260" r:id="rId7"/>
    <p:sldId id="261" r:id="rId8"/>
    <p:sldId id="262" r:id="rId9"/>
    <p:sldId id="263" r:id="rId10"/>
    <p:sldId id="280" r:id="rId11"/>
    <p:sldId id="264" r:id="rId12"/>
    <p:sldId id="265" r:id="rId13"/>
    <p:sldId id="266" r:id="rId14"/>
    <p:sldId id="267" r:id="rId15"/>
    <p:sldId id="279" r:id="rId16"/>
    <p:sldId id="283" r:id="rId17"/>
  </p:sldIdLst>
  <p:sldSz cx="9144000" cy="6858000" type="screen4x3"/>
  <p:notesSz cx="7010400" cy="9296400"/>
  <p:custShowLst>
    <p:custShow name="Custom Show 1" id="0">
      <p:sldLst>
        <p:sld r:id="rId2"/>
        <p:sld r:id="rId3"/>
        <p:sld r:id="rId5"/>
        <p:sld r:id="rId6"/>
        <p:sld r:id="rId7"/>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9F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60"/>
  </p:normalViewPr>
  <p:slideViewPr>
    <p:cSldViewPr>
      <p:cViewPr varScale="1">
        <p:scale>
          <a:sx n="116" d="100"/>
          <a:sy n="116" d="100"/>
        </p:scale>
        <p:origin x="9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C9D23B3-3B61-458C-96F4-B803078635C5}" type="datetimeFigureOut">
              <a:rPr lang="en-US" smtClean="0"/>
              <a:t>8/21/2023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9723273-BBB4-48AB-85AF-A74216735FC6}" type="slidenum">
              <a:rPr lang="en-US" smtClean="0"/>
              <a:t>‹#›</a:t>
            </a:fld>
            <a:endParaRPr lang="en-US"/>
          </a:p>
        </p:txBody>
      </p:sp>
    </p:spTree>
    <p:extLst>
      <p:ext uri="{BB962C8B-B14F-4D97-AF65-F5344CB8AC3E}">
        <p14:creationId xmlns:p14="http://schemas.microsoft.com/office/powerpoint/2010/main" val="298448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A0244C6-181E-4779-B3DD-47FF3965E834}" type="datetimeFigureOut">
              <a:rPr lang="en-US" smtClean="0"/>
              <a:pPr/>
              <a:t>8/21/2023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0B931D-B073-4C70-AB19-B027D1C9FFAF}" type="slidenum">
              <a:rPr lang="en-US" smtClean="0"/>
              <a:pPr/>
              <a:t>‹#›</a:t>
            </a:fld>
            <a:endParaRPr lang="en-US"/>
          </a:p>
        </p:txBody>
      </p:sp>
    </p:spTree>
    <p:extLst>
      <p:ext uri="{BB962C8B-B14F-4D97-AF65-F5344CB8AC3E}">
        <p14:creationId xmlns:p14="http://schemas.microsoft.com/office/powerpoint/2010/main" val="3867946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B931D-B073-4C70-AB19-B027D1C9FFAF}" type="slidenum">
              <a:rPr lang="en-US" smtClean="0"/>
              <a:pPr/>
              <a:t>11</a:t>
            </a:fld>
            <a:endParaRPr lang="en-US"/>
          </a:p>
        </p:txBody>
      </p:sp>
    </p:spTree>
    <p:extLst>
      <p:ext uri="{BB962C8B-B14F-4D97-AF65-F5344CB8AC3E}">
        <p14:creationId xmlns:p14="http://schemas.microsoft.com/office/powerpoint/2010/main" val="318766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B931D-B073-4C70-AB19-B027D1C9FFAF}" type="slidenum">
              <a:rPr lang="en-US" smtClean="0"/>
              <a:pPr/>
              <a:t>12</a:t>
            </a:fld>
            <a:endParaRPr lang="en-US"/>
          </a:p>
        </p:txBody>
      </p:sp>
    </p:spTree>
    <p:extLst>
      <p:ext uri="{BB962C8B-B14F-4D97-AF65-F5344CB8AC3E}">
        <p14:creationId xmlns:p14="http://schemas.microsoft.com/office/powerpoint/2010/main" val="179762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0B931D-B073-4C70-AB19-B027D1C9FFAF}" type="slidenum">
              <a:rPr lang="en-US" smtClean="0"/>
              <a:pPr/>
              <a:t>13</a:t>
            </a:fld>
            <a:endParaRPr lang="en-US"/>
          </a:p>
        </p:txBody>
      </p:sp>
    </p:spTree>
    <p:extLst>
      <p:ext uri="{BB962C8B-B14F-4D97-AF65-F5344CB8AC3E}">
        <p14:creationId xmlns:p14="http://schemas.microsoft.com/office/powerpoint/2010/main" val="3088590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2902687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EF7635-CBAE-498E-9B09-F7A863AC86A1}"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19799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2436484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045082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2900633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EF7635-CBAE-498E-9B09-F7A863AC86A1}" type="datetimeFigureOut">
              <a:rPr lang="en-US" smtClean="0"/>
              <a:pPr/>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614675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EF7635-CBAE-498E-9B09-F7A863AC86A1}" type="datetimeFigureOut">
              <a:rPr lang="en-US" smtClean="0"/>
              <a:pPr/>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68690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754836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0494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97153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EF7635-CBAE-498E-9B09-F7A863AC86A1}"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27054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EF7635-CBAE-498E-9B09-F7A863AC86A1}"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241912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EF7635-CBAE-498E-9B09-F7A863AC86A1}" type="datetimeFigureOut">
              <a:rPr lang="en-US" smtClean="0"/>
              <a:pPr/>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101426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F7635-CBAE-498E-9B09-F7A863AC86A1}" type="datetimeFigureOut">
              <a:rPr lang="en-US" smtClean="0"/>
              <a:pPr/>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24460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84EF7635-CBAE-498E-9B09-F7A863AC86A1}" type="datetimeFigureOut">
              <a:rPr lang="en-US" smtClean="0"/>
              <a:pPr/>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4135804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EF7635-CBAE-498E-9B09-F7A863AC86A1}"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287209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EF7635-CBAE-498E-9B09-F7A863AC86A1}"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396269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84EF7635-CBAE-498E-9B09-F7A863AC86A1}" type="datetimeFigureOut">
              <a:rPr lang="en-US" smtClean="0"/>
              <a:pPr/>
              <a:t>8/21/2023</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43300D02-10B2-49E9-BA4E-59C2DC3F7BA7}" type="slidenum">
              <a:rPr lang="en-US" smtClean="0"/>
              <a:pPr/>
              <a:t>‹#›</a:t>
            </a:fld>
            <a:endParaRPr lang="en-US"/>
          </a:p>
        </p:txBody>
      </p:sp>
    </p:spTree>
    <p:extLst>
      <p:ext uri="{BB962C8B-B14F-4D97-AF65-F5344CB8AC3E}">
        <p14:creationId xmlns:p14="http://schemas.microsoft.com/office/powerpoint/2010/main" val="152947867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00"/>
            <a:ext cx="8077200" cy="1348380"/>
          </a:xfrm>
        </p:spPr>
        <p:txBody>
          <a:bodyPr/>
          <a:lstStyle/>
          <a:p>
            <a:pPr algn="ctr"/>
            <a:r>
              <a:rPr lang="en-US" dirty="0"/>
              <a:t>Cash Handling Training</a:t>
            </a:r>
          </a:p>
        </p:txBody>
      </p:sp>
      <p:sp>
        <p:nvSpPr>
          <p:cNvPr id="3" name="Subtitle 2"/>
          <p:cNvSpPr>
            <a:spLocks noGrp="1"/>
          </p:cNvSpPr>
          <p:nvPr>
            <p:ph type="subTitle" idx="1"/>
          </p:nvPr>
        </p:nvSpPr>
        <p:spPr/>
        <p:txBody>
          <a:bodyPr/>
          <a:lstStyle/>
          <a:p>
            <a:r>
              <a:rPr lang="en-US" dirty="0"/>
              <a:t> </a:t>
            </a:r>
          </a:p>
        </p:txBody>
      </p:sp>
      <p:pic>
        <p:nvPicPr>
          <p:cNvPr id="4" name="Picture 2" descr="BISD Logo blue and gold_10"/>
          <p:cNvPicPr>
            <a:picLocks noChangeAspect="1" noChangeArrowheads="1"/>
          </p:cNvPicPr>
          <p:nvPr/>
        </p:nvPicPr>
        <p:blipFill>
          <a:blip r:embed="rId4" cstate="print"/>
          <a:srcRect/>
          <a:stretch>
            <a:fillRect/>
          </a:stretch>
        </p:blipFill>
        <p:spPr bwMode="auto">
          <a:xfrm>
            <a:off x="2667000" y="3446016"/>
            <a:ext cx="3429000" cy="1495256"/>
          </a:xfrm>
          <a:prstGeom prst="rect">
            <a:avLst/>
          </a:prstGeom>
          <a:noFill/>
          <a:ln w="9525">
            <a:noFill/>
            <a:miter lim="800000"/>
            <a:headEnd/>
            <a:tailEnd/>
          </a:ln>
        </p:spPr>
      </p:pic>
      <p:pic>
        <p:nvPicPr>
          <p:cNvPr id="8" name="Video 7">
            <a:hlinkClick r:id="" action="ppaction://media"/>
            <a:extLst>
              <a:ext uri="{FF2B5EF4-FFF2-40B4-BE49-F238E27FC236}">
                <a16:creationId xmlns:a16="http://schemas.microsoft.com/office/drawing/2014/main" id="{83C70313-0015-4F0C-98C6-9AF366EF0C9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H="1" flipV="1">
            <a:off x="9143999" y="6857999"/>
            <a:ext cx="228601" cy="171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80"/>
    </mc:Choice>
    <mc:Fallback xmlns="">
      <p:transition spd="slow" advTm="2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Tabulation receipt form</a:t>
            </a:r>
          </a:p>
        </p:txBody>
      </p:sp>
      <p:sp>
        <p:nvSpPr>
          <p:cNvPr id="3" name="Content Placeholder 2"/>
          <p:cNvSpPr>
            <a:spLocks noGrp="1"/>
          </p:cNvSpPr>
          <p:nvPr>
            <p:ph idx="1"/>
          </p:nvPr>
        </p:nvSpPr>
        <p:spPr>
          <a:xfrm>
            <a:off x="698891" y="2514600"/>
            <a:ext cx="7746218" cy="3530600"/>
          </a:xfrm>
        </p:spPr>
        <p:txBody>
          <a:bodyPr/>
          <a:lstStyle/>
          <a:p>
            <a:r>
              <a:rPr lang="en-US" dirty="0"/>
              <a:t>An acceptable alternative to the Tabulation Receipt Form is the use of a class roster.</a:t>
            </a:r>
          </a:p>
          <a:p>
            <a:pPr lvl="1"/>
            <a:r>
              <a:rPr lang="en-US" dirty="0"/>
              <a:t>Simply print a class roster and notate the amount received from the student next to their name and write the check number if paying by check.  The student should initial the sheet if possible.</a:t>
            </a:r>
          </a:p>
          <a:p>
            <a:pPr lvl="1"/>
            <a:r>
              <a:rPr lang="en-US" dirty="0"/>
              <a:t>Attach a Deposit Form to the roster and submit to the Secretary.  (The Deposit Form documents who collected the funds, purpose, etc. for the Secretary to ensure the deposit is recorded to the correct account.)</a:t>
            </a:r>
          </a:p>
          <a:p>
            <a:pPr lvl="1"/>
            <a:endParaRPr lang="en-US" dirty="0"/>
          </a:p>
        </p:txBody>
      </p:sp>
      <p:pic>
        <p:nvPicPr>
          <p:cNvPr id="4" name="Video 3">
            <a:hlinkClick r:id="" action="ppaction://media"/>
            <a:extLst>
              <a:ext uri="{FF2B5EF4-FFF2-40B4-BE49-F238E27FC236}">
                <a16:creationId xmlns:a16="http://schemas.microsoft.com/office/drawing/2014/main" id="{E0147854-0616-4A81-8C33-08AF2CB83C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9067800" y="6857999"/>
            <a:ext cx="76199" cy="571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176"/>
    </mc:Choice>
    <mc:Fallback xmlns="">
      <p:transition spd="slow" advTm="6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Product/ticket receipt forms</a:t>
            </a:r>
            <a:endParaRPr lang="en-US" dirty="0"/>
          </a:p>
        </p:txBody>
      </p:sp>
      <p:sp>
        <p:nvSpPr>
          <p:cNvPr id="6" name="Content Placeholder 5"/>
          <p:cNvSpPr>
            <a:spLocks noGrp="1"/>
          </p:cNvSpPr>
          <p:nvPr>
            <p:ph idx="1"/>
          </p:nvPr>
        </p:nvSpPr>
        <p:spPr>
          <a:xfrm>
            <a:off x="762000" y="2438400"/>
            <a:ext cx="7696200" cy="3530600"/>
          </a:xfrm>
        </p:spPr>
        <p:txBody>
          <a:bodyPr/>
          <a:lstStyle/>
          <a:p>
            <a:r>
              <a:rPr lang="en-US" dirty="0"/>
              <a:t>Appropriate when selling product or issuing tickets.</a:t>
            </a:r>
          </a:p>
          <a:p>
            <a:r>
              <a:rPr lang="en-US" dirty="0"/>
              <a:t>Calculates the amount you should’ve collected based on beginning and ending product quantities or ticket numbers.</a:t>
            </a:r>
          </a:p>
          <a:p>
            <a:r>
              <a:rPr lang="en-US" dirty="0"/>
              <a:t>The money should be submitted along with the Form to the Secretary.  Amounts submitted must agree to the Form.</a:t>
            </a: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12D22595-B82B-4FC6-8D83-5AACDAB2B1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6477000"/>
            <a:ext cx="381000" cy="381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99"/>
    </mc:Choice>
    <mc:Fallback xmlns="">
      <p:transition spd="slow" advTm="2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810000" cy="685800"/>
          </a:xfrm>
        </p:spPr>
        <p:txBody>
          <a:bodyPr/>
          <a:lstStyle/>
          <a:p>
            <a:r>
              <a:rPr lang="en-US" dirty="0"/>
              <a:t>Example product receipt form</a:t>
            </a:r>
          </a:p>
        </p:txBody>
      </p:sp>
      <p:pic>
        <p:nvPicPr>
          <p:cNvPr id="1026" name="Picture 2"/>
          <p:cNvPicPr>
            <a:picLocks noGrp="1" noChangeAspect="1" noChangeArrowheads="1"/>
          </p:cNvPicPr>
          <p:nvPr>
            <p:ph idx="1"/>
          </p:nvPr>
        </p:nvPicPr>
        <p:blipFill>
          <a:blip r:embed="rId5" cstate="print"/>
          <a:stretch>
            <a:fillRect/>
          </a:stretch>
        </p:blipFill>
        <p:spPr bwMode="auto">
          <a:xfrm>
            <a:off x="1981201" y="1447800"/>
            <a:ext cx="5943600" cy="4800600"/>
          </a:xfrm>
          <a:prstGeom prst="rect">
            <a:avLst/>
          </a:prstGeom>
          <a:noFill/>
          <a:ln w="9525">
            <a:noFill/>
            <a:miter lim="800000"/>
            <a:headEnd/>
            <a:tailEnd/>
          </a:ln>
        </p:spPr>
      </p:pic>
      <p:pic>
        <p:nvPicPr>
          <p:cNvPr id="6" name="Video 6">
            <a:hlinkClick r:id="" action="ppaction://media"/>
            <a:extLst>
              <a:ext uri="{FF2B5EF4-FFF2-40B4-BE49-F238E27FC236}">
                <a16:creationId xmlns:a16="http://schemas.microsoft.com/office/drawing/2014/main" id="{7DDB4F6C-1ED7-46EE-8A50-87AA0B2FB81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H="1" flipV="1">
            <a:off x="9143999" y="6857999"/>
            <a:ext cx="101602" cy="76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180"/>
    </mc:Choice>
    <mc:Fallback xmlns="">
      <p:transition spd="slow" advTm="8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2712590" cy="885988"/>
          </a:xfrm>
        </p:spPr>
        <p:txBody>
          <a:bodyPr/>
          <a:lstStyle/>
          <a:p>
            <a:r>
              <a:rPr lang="en-US" dirty="0"/>
              <a:t>Example ticket receipt form</a:t>
            </a:r>
          </a:p>
        </p:txBody>
      </p:sp>
      <p:pic>
        <p:nvPicPr>
          <p:cNvPr id="2050" name="Picture 2"/>
          <p:cNvPicPr>
            <a:picLocks noGrp="1" noChangeAspect="1" noChangeArrowheads="1"/>
          </p:cNvPicPr>
          <p:nvPr>
            <p:ph idx="1"/>
          </p:nvPr>
        </p:nvPicPr>
        <p:blipFill>
          <a:blip r:embed="rId5" cstate="print"/>
          <a:stretch>
            <a:fillRect/>
          </a:stretch>
        </p:blipFill>
        <p:spPr bwMode="auto">
          <a:xfrm>
            <a:off x="1447801" y="1496183"/>
            <a:ext cx="6705600" cy="4940902"/>
          </a:xfrm>
          <a:prstGeom prst="rect">
            <a:avLst/>
          </a:prstGeom>
          <a:noFill/>
          <a:ln w="9525">
            <a:noFill/>
            <a:miter lim="800000"/>
            <a:headEnd/>
            <a:tailEnd/>
          </a:ln>
        </p:spPr>
      </p:pic>
      <p:pic>
        <p:nvPicPr>
          <p:cNvPr id="5" name="Audio 4">
            <a:hlinkClick r:id="" action="ppaction://media"/>
            <a:extLst>
              <a:ext uri="{FF2B5EF4-FFF2-40B4-BE49-F238E27FC236}">
                <a16:creationId xmlns:a16="http://schemas.microsoft.com/office/drawing/2014/main" id="{5061DDD4-6ECE-4C3A-9B42-BE101C4E0A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80"/>
    </mc:Choice>
    <mc:Fallback xmlns="">
      <p:transition spd="slow" advTm="4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Submitting to the secretary</a:t>
            </a:r>
          </a:p>
        </p:txBody>
      </p:sp>
      <p:sp>
        <p:nvSpPr>
          <p:cNvPr id="6" name="Content Placeholder 5"/>
          <p:cNvSpPr>
            <a:spLocks noGrp="1"/>
          </p:cNvSpPr>
          <p:nvPr>
            <p:ph idx="1"/>
          </p:nvPr>
        </p:nvSpPr>
        <p:spPr>
          <a:xfrm>
            <a:off x="865970" y="2438400"/>
            <a:ext cx="7516030" cy="3530600"/>
          </a:xfrm>
        </p:spPr>
        <p:txBody>
          <a:bodyPr>
            <a:normAutofit/>
          </a:bodyPr>
          <a:lstStyle/>
          <a:p>
            <a:r>
              <a:rPr lang="en-US" dirty="0"/>
              <a:t>All deposit/receipt forms must be filled out completely or they will not be accepted by the Secretary.</a:t>
            </a:r>
          </a:p>
          <a:p>
            <a:r>
              <a:rPr lang="en-US" dirty="0"/>
              <a:t>All money and supporting forms must be turned into the Secretary and counted in the Staff/Sponsor’s presence.</a:t>
            </a:r>
          </a:p>
          <a:p>
            <a:pPr lvl="1"/>
            <a:r>
              <a:rPr lang="en-US" dirty="0"/>
              <a:t>DO NOT PUT MONEY ON THE SECRETARIES DESK, CHAIR, ETC.</a:t>
            </a:r>
          </a:p>
          <a:p>
            <a:pPr lvl="1"/>
            <a:r>
              <a:rPr lang="en-US" dirty="0"/>
              <a:t>Until the time that the Secretary has counted the money in your presence and issued you a receipt for an amount that you both agree on, the money is the Staff/Sponsor’s responsibility.</a:t>
            </a:r>
          </a:p>
          <a:p>
            <a:pPr marL="365760" lvl="1" indent="0">
              <a:buNone/>
            </a:pPr>
            <a:endParaRPr lang="en-US" dirty="0"/>
          </a:p>
          <a:p>
            <a:pPr lvl="1"/>
            <a:endParaRPr lang="en-US" dirty="0"/>
          </a:p>
        </p:txBody>
      </p:sp>
      <p:pic>
        <p:nvPicPr>
          <p:cNvPr id="16" name="Audio 15">
            <a:hlinkClick r:id="" action="ppaction://media"/>
            <a:extLst>
              <a:ext uri="{FF2B5EF4-FFF2-40B4-BE49-F238E27FC236}">
                <a16:creationId xmlns:a16="http://schemas.microsoft.com/office/drawing/2014/main" id="{58537646-2A08-4AF7-A015-01AF17ED23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0200" y="6400800"/>
            <a:ext cx="381000" cy="381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452"/>
    </mc:Choice>
    <mc:Fallback xmlns="">
      <p:transition spd="slow" advTm="9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830959" y="2300034"/>
            <a:ext cx="7467600" cy="3948366"/>
          </a:xfrm>
        </p:spPr>
        <p:txBody>
          <a:bodyPr>
            <a:normAutofit fontScale="92500"/>
          </a:bodyPr>
          <a:lstStyle/>
          <a:p>
            <a:r>
              <a:rPr lang="en-US" dirty="0"/>
              <a:t>As a cash handler, you are the face of the organization.</a:t>
            </a:r>
          </a:p>
          <a:p>
            <a:r>
              <a:rPr lang="en-US" dirty="0"/>
              <a:t>Operate according to the established Cash Handling procedures.</a:t>
            </a:r>
          </a:p>
          <a:p>
            <a:r>
              <a:rPr lang="en-US" dirty="0"/>
              <a:t>Safeguard the assets from loss and divergent procedures.</a:t>
            </a:r>
          </a:p>
          <a:p>
            <a:r>
              <a:rPr lang="en-US" dirty="0"/>
              <a:t>Discrepancies that cannot be accounted for must be reported to the Principal/Director/Executive Director of Finance.</a:t>
            </a:r>
          </a:p>
          <a:p>
            <a:r>
              <a:rPr lang="en-US" dirty="0"/>
              <a:t>All cases of suspected or actual theft of money, fraud, misappropriation or corruption are to be reported to the Executive Director of Finance. </a:t>
            </a:r>
          </a:p>
          <a:p>
            <a:r>
              <a:rPr lang="en-US" dirty="0"/>
              <a:t>Please sign the Employee Acknowledgement Form indicating that you understand your responsibilities and that you will be held accountable for any district or organizational funds in your care.</a:t>
            </a:r>
          </a:p>
          <a:p>
            <a:endParaRPr lang="en-US" dirty="0"/>
          </a:p>
        </p:txBody>
      </p:sp>
      <p:pic>
        <p:nvPicPr>
          <p:cNvPr id="4" name="Audio 3">
            <a:hlinkClick r:id="" action="ppaction://media"/>
            <a:extLst>
              <a:ext uri="{FF2B5EF4-FFF2-40B4-BE49-F238E27FC236}">
                <a16:creationId xmlns:a16="http://schemas.microsoft.com/office/drawing/2014/main" id="{80F35733-AC32-421F-8EE6-9EF70E025C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80"/>
    </mc:Choice>
    <mc:Fallback xmlns="">
      <p:transition spd="slow" advTm="4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sp>
        <p:nvSpPr>
          <p:cNvPr id="3" name="Content Placeholder 2"/>
          <p:cNvSpPr>
            <a:spLocks noGrp="1"/>
          </p:cNvSpPr>
          <p:nvPr>
            <p:ph idx="1"/>
          </p:nvPr>
        </p:nvSpPr>
        <p:spPr>
          <a:xfrm>
            <a:off x="830959" y="2300035"/>
            <a:ext cx="7467600" cy="1905000"/>
          </a:xfrm>
        </p:spPr>
        <p:txBody>
          <a:bodyPr/>
          <a:lstStyle/>
          <a:p>
            <a:r>
              <a:rPr lang="en-US" dirty="0"/>
              <a:t>Please contact:</a:t>
            </a:r>
          </a:p>
          <a:p>
            <a:pPr lvl="1"/>
            <a:r>
              <a:rPr lang="en-US" dirty="0"/>
              <a:t>Accounting Department/Accounting Manager</a:t>
            </a:r>
          </a:p>
          <a:p>
            <a:pPr lvl="1"/>
            <a:r>
              <a:rPr lang="en-US" dirty="0"/>
              <a:t>Finance Department/Cash &amp; Budget Specialist</a:t>
            </a:r>
          </a:p>
          <a:p>
            <a:pPr lvl="1"/>
            <a:r>
              <a:rPr lang="en-US" dirty="0"/>
              <a:t>Executive Director of Finance</a:t>
            </a:r>
          </a:p>
          <a:p>
            <a:pPr marL="0" indent="0">
              <a:buNone/>
            </a:pPr>
            <a:endParaRPr lang="en-US" dirty="0"/>
          </a:p>
        </p:txBody>
      </p:sp>
      <p:pic>
        <p:nvPicPr>
          <p:cNvPr id="7" name="Audio 6">
            <a:hlinkClick r:id="" action="ppaction://media"/>
            <a:extLst>
              <a:ext uri="{FF2B5EF4-FFF2-40B4-BE49-F238E27FC236}">
                <a16:creationId xmlns:a16="http://schemas.microsoft.com/office/drawing/2014/main" id="{06A9EE76-B588-4DB3-BBB4-766C718805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0200" y="6248400"/>
            <a:ext cx="457200" cy="457200"/>
          </a:xfrm>
          <a:prstGeom prst="rect">
            <a:avLst/>
          </a:prstGeom>
        </p:spPr>
      </p:pic>
    </p:spTree>
    <p:extLst>
      <p:ext uri="{BB962C8B-B14F-4D97-AF65-F5344CB8AC3E}">
        <p14:creationId xmlns:p14="http://schemas.microsoft.com/office/powerpoint/2010/main" val="1204567028"/>
      </p:ext>
    </p:extLst>
  </p:cSld>
  <p:clrMapOvr>
    <a:masterClrMapping/>
  </p:clrMapOvr>
  <mc:AlternateContent xmlns:mc="http://schemas.openxmlformats.org/markup-compatibility/2006" xmlns:p14="http://schemas.microsoft.com/office/powerpoint/2010/main">
    <mc:Choice Requires="p14">
      <p:transition spd="slow" p14:dur="2000" advTm="16602"/>
    </mc:Choice>
    <mc:Fallback xmlns="">
      <p:transition spd="slow" advTm="1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Cash Handling</a:t>
            </a:r>
          </a:p>
        </p:txBody>
      </p:sp>
      <p:sp>
        <p:nvSpPr>
          <p:cNvPr id="3" name="Content Placeholder 2"/>
          <p:cNvSpPr>
            <a:spLocks noGrp="1"/>
          </p:cNvSpPr>
          <p:nvPr>
            <p:ph idx="1"/>
          </p:nvPr>
        </p:nvSpPr>
        <p:spPr>
          <a:xfrm>
            <a:off x="419100" y="2362200"/>
            <a:ext cx="8305799" cy="4648200"/>
          </a:xfrm>
        </p:spPr>
        <p:txBody>
          <a:bodyPr>
            <a:normAutofit fontScale="25000" lnSpcReduction="20000"/>
          </a:bodyPr>
          <a:lstStyle/>
          <a:p>
            <a:pPr defTabSz="347663"/>
            <a:r>
              <a:rPr lang="en-US" sz="7200" b="1" u="sng" cap="small" dirty="0">
                <a:solidFill>
                  <a:schemeClr val="tx2"/>
                </a:solidFill>
              </a:rPr>
              <a:t>PURPOSE</a:t>
            </a:r>
            <a:r>
              <a:rPr lang="en-US" sz="7200" b="1" u="sng" dirty="0"/>
              <a:t> </a:t>
            </a:r>
          </a:p>
          <a:p>
            <a:pPr marL="347663" indent="-347663" defTabSz="347663">
              <a:buNone/>
            </a:pPr>
            <a:r>
              <a:rPr lang="en-US" sz="7200" dirty="0"/>
              <a:t>	</a:t>
            </a:r>
            <a:r>
              <a:rPr lang="en-US" sz="6400" dirty="0"/>
              <a:t>To ensure that cash handling practices are consistent and transparent across the District. </a:t>
            </a:r>
            <a:endParaRPr lang="en-US" sz="7200" dirty="0"/>
          </a:p>
          <a:p>
            <a:pPr marL="347663" indent="-347663" defTabSz="347663"/>
            <a:r>
              <a:rPr lang="en-US" sz="7200" b="1" u="sng" cap="small" dirty="0">
                <a:solidFill>
                  <a:schemeClr val="tx2"/>
                </a:solidFill>
              </a:rPr>
              <a:t>RATIONALE</a:t>
            </a:r>
            <a:r>
              <a:rPr lang="en-US" sz="7200" dirty="0"/>
              <a:t> </a:t>
            </a:r>
          </a:p>
          <a:p>
            <a:pPr marL="347663" indent="0" defTabSz="347663">
              <a:buNone/>
            </a:pPr>
            <a:r>
              <a:rPr lang="en-US" sz="6400" dirty="0"/>
              <a:t>Cash transactions are one of the most vulnerable areas of the school.  The school will implement the measures outlined in this presentation in accordance with District guidelines to safeguard and protect the staff involved in receipting and collection of monies and minimize the risks associated with cash handling. </a:t>
            </a:r>
          </a:p>
          <a:p>
            <a:r>
              <a:rPr lang="en-US" sz="7200" b="1" u="sng" cap="small" dirty="0">
                <a:solidFill>
                  <a:schemeClr val="tx2"/>
                </a:solidFill>
              </a:rPr>
              <a:t>AIMS</a:t>
            </a:r>
          </a:p>
          <a:p>
            <a:pPr lvl="1" indent="-282575"/>
            <a:r>
              <a:rPr lang="en-US" sz="6400" dirty="0"/>
              <a:t>Minimize risk and protect sponsors/staff involved in receipting and collection of cash.</a:t>
            </a:r>
          </a:p>
          <a:p>
            <a:pPr lvl="1" indent="-282575"/>
            <a:r>
              <a:rPr lang="en-US" sz="6400" dirty="0"/>
              <a:t>Provide a clear set of cash handling procedures to ensure all cash is receipted and recorded intact and in a timely manner.</a:t>
            </a:r>
          </a:p>
          <a:p>
            <a:pPr lvl="1" indent="-282575"/>
            <a:r>
              <a:rPr lang="en-US" sz="6400" dirty="0"/>
              <a:t>Provide clear understanding of the process and ensure it aligns with District policy and guidelines.</a:t>
            </a:r>
          </a:p>
          <a:p>
            <a:pPr lvl="1"/>
            <a:endParaRPr lang="en-US" dirty="0"/>
          </a:p>
          <a:p>
            <a:pPr lvl="1"/>
            <a:endParaRPr lang="en-US" dirty="0"/>
          </a:p>
        </p:txBody>
      </p:sp>
      <p:pic>
        <p:nvPicPr>
          <p:cNvPr id="5" name="Audio 4">
            <a:hlinkClick r:id="" action="ppaction://media"/>
            <a:extLst>
              <a:ext uri="{FF2B5EF4-FFF2-40B4-BE49-F238E27FC236}">
                <a16:creationId xmlns:a16="http://schemas.microsoft.com/office/drawing/2014/main" id="{36AC7E4C-0D88-4028-BF2D-F0A3416BBC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9448800" y="69342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01"/>
    </mc:Choice>
    <mc:Fallback xmlns="">
      <p:transition spd="slow" advTm="5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Sponsor/Staff Responsibilities</a:t>
            </a:r>
          </a:p>
        </p:txBody>
      </p:sp>
      <p:sp>
        <p:nvSpPr>
          <p:cNvPr id="3" name="Content Placeholder 2"/>
          <p:cNvSpPr>
            <a:spLocks noGrp="1"/>
          </p:cNvSpPr>
          <p:nvPr>
            <p:ph idx="1"/>
          </p:nvPr>
        </p:nvSpPr>
        <p:spPr>
          <a:xfrm>
            <a:off x="990600" y="2514600"/>
            <a:ext cx="7441418" cy="3987800"/>
          </a:xfrm>
        </p:spPr>
        <p:txBody>
          <a:bodyPr>
            <a:normAutofit/>
          </a:bodyPr>
          <a:lstStyle/>
          <a:p>
            <a:r>
              <a:rPr lang="en-US" dirty="0"/>
              <a:t>The Sponsor/Staff of each student organization is responsible for the proper administration of the organization’s funds.</a:t>
            </a:r>
          </a:p>
          <a:p>
            <a:r>
              <a:rPr lang="en-US" dirty="0"/>
              <a:t>These responsibilities include:</a:t>
            </a:r>
          </a:p>
          <a:p>
            <a:pPr lvl="1"/>
            <a:r>
              <a:rPr lang="en-US" dirty="0"/>
              <a:t>Safekeeping of the organization’s funds</a:t>
            </a:r>
          </a:p>
          <a:p>
            <a:pPr lvl="1"/>
            <a:r>
              <a:rPr lang="en-US" dirty="0"/>
              <a:t>Ensuring organization receipts and expenditures are handled in accordance with District policies and procedures</a:t>
            </a:r>
          </a:p>
          <a:p>
            <a:pPr lvl="1"/>
            <a:r>
              <a:rPr lang="en-US" dirty="0"/>
              <a:t>Oversight of organization fundraisers in compliance with District policies and procedures</a:t>
            </a:r>
          </a:p>
          <a:p>
            <a:pPr lvl="1"/>
            <a:endParaRPr lang="en-US" dirty="0"/>
          </a:p>
          <a:p>
            <a:pPr lvl="1"/>
            <a:endParaRPr lang="en-US" dirty="0"/>
          </a:p>
        </p:txBody>
      </p:sp>
      <p:pic>
        <p:nvPicPr>
          <p:cNvPr id="8" name="Audio 7">
            <a:hlinkClick r:id="" action="ppaction://media"/>
            <a:extLst>
              <a:ext uri="{FF2B5EF4-FFF2-40B4-BE49-F238E27FC236}">
                <a16:creationId xmlns:a16="http://schemas.microsoft.com/office/drawing/2014/main" id="{D72BE08C-5DD9-4DF1-A97D-4DCDE166F3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flipV="1">
            <a:off x="8991599" y="6705599"/>
            <a:ext cx="45719" cy="45719"/>
          </a:xfrm>
          <a:prstGeom prst="rect">
            <a:avLst/>
          </a:prstGeom>
        </p:spPr>
      </p:pic>
    </p:spTree>
    <p:extLst>
      <p:ext uri="{BB962C8B-B14F-4D97-AF65-F5344CB8AC3E}">
        <p14:creationId xmlns:p14="http://schemas.microsoft.com/office/powerpoint/2010/main" val="1073455792"/>
      </p:ext>
    </p:extLst>
  </p:cSld>
  <p:clrMapOvr>
    <a:masterClrMapping/>
  </p:clrMapOvr>
  <mc:AlternateContent xmlns:mc="http://schemas.openxmlformats.org/markup-compatibility/2006" xmlns:p14="http://schemas.microsoft.com/office/powerpoint/2010/main">
    <mc:Choice Requires="p14">
      <p:transition spd="slow" p14:dur="2000" advTm="35608"/>
    </mc:Choice>
    <mc:Fallback xmlns="">
      <p:transition spd="slow" advTm="3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 receipts</a:t>
            </a:r>
          </a:p>
        </p:txBody>
      </p:sp>
      <p:sp>
        <p:nvSpPr>
          <p:cNvPr id="3" name="Content Placeholder 2"/>
          <p:cNvSpPr>
            <a:spLocks noGrp="1"/>
          </p:cNvSpPr>
          <p:nvPr>
            <p:ph idx="1"/>
          </p:nvPr>
        </p:nvSpPr>
        <p:spPr/>
        <p:txBody>
          <a:bodyPr>
            <a:normAutofit fontScale="92500" lnSpcReduction="10000"/>
          </a:bodyPr>
          <a:lstStyle/>
          <a:p>
            <a:r>
              <a:rPr lang="en-US" dirty="0"/>
              <a:t>A receipt should be issued for all money collected.</a:t>
            </a:r>
          </a:p>
          <a:p>
            <a:r>
              <a:rPr lang="en-US" dirty="0"/>
              <a:t>All money must be submitted to the Secretary in the same form as collected.  </a:t>
            </a:r>
            <a:r>
              <a:rPr lang="en-US" b="1" dirty="0"/>
              <a:t>Cash collected may not be used to make purchases or payments of any kind.</a:t>
            </a:r>
          </a:p>
          <a:p>
            <a:r>
              <a:rPr lang="en-US" dirty="0"/>
              <a:t>Do not co-mingle District and personal funds for any reason.</a:t>
            </a:r>
          </a:p>
          <a:p>
            <a:r>
              <a:rPr lang="en-US" dirty="0"/>
              <a:t>Money should not be kept unsecured in the classrooms, office or desk or taken home.  Collections should be submitted to the Secretary daily.  (Exception is made if amount collected is less than $50, it is maintained in a secured location, and submitted by the end of the week).</a:t>
            </a:r>
          </a:p>
        </p:txBody>
      </p:sp>
      <p:pic>
        <p:nvPicPr>
          <p:cNvPr id="13" name="Audio 12">
            <a:hlinkClick r:id="" action="ppaction://media"/>
            <a:extLst>
              <a:ext uri="{FF2B5EF4-FFF2-40B4-BE49-F238E27FC236}">
                <a16:creationId xmlns:a16="http://schemas.microsoft.com/office/drawing/2014/main" id="{CA4E42C9-2296-4B6B-8CC8-AE8A8EF4CE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396"/>
    </mc:Choice>
    <mc:Fallback xmlns="">
      <p:transition spd="slow" advTm="13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Receipts</a:t>
            </a:r>
          </a:p>
        </p:txBody>
      </p:sp>
      <p:sp>
        <p:nvSpPr>
          <p:cNvPr id="3" name="Content Placeholder 2"/>
          <p:cNvSpPr>
            <a:spLocks noGrp="1"/>
          </p:cNvSpPr>
          <p:nvPr>
            <p:ph idx="1"/>
          </p:nvPr>
        </p:nvSpPr>
        <p:spPr/>
        <p:txBody>
          <a:bodyPr/>
          <a:lstStyle/>
          <a:p>
            <a:r>
              <a:rPr lang="en-US" dirty="0"/>
              <a:t>There are several forms of receipts that may be used.  Select the form that is most appropriate and efficient.</a:t>
            </a:r>
          </a:p>
          <a:p>
            <a:pPr lvl="1"/>
            <a:r>
              <a:rPr lang="en-US" dirty="0"/>
              <a:t>Individual Receipts</a:t>
            </a:r>
          </a:p>
          <a:p>
            <a:pPr lvl="1"/>
            <a:r>
              <a:rPr lang="en-US" dirty="0"/>
              <a:t>Tabulation Receipt Form </a:t>
            </a:r>
          </a:p>
          <a:p>
            <a:pPr lvl="1"/>
            <a:r>
              <a:rPr lang="en-US" dirty="0"/>
              <a:t>Ticket Receipt Form</a:t>
            </a:r>
          </a:p>
          <a:p>
            <a:pPr lvl="1"/>
            <a:r>
              <a:rPr lang="en-US" dirty="0"/>
              <a:t>Product Receipt Form</a:t>
            </a:r>
          </a:p>
          <a:p>
            <a:pPr lvl="1"/>
            <a:endParaRPr lang="en-US" dirty="0"/>
          </a:p>
        </p:txBody>
      </p:sp>
      <p:pic>
        <p:nvPicPr>
          <p:cNvPr id="5" name="Video 4">
            <a:hlinkClick r:id="" action="ppaction://media"/>
            <a:extLst>
              <a:ext uri="{FF2B5EF4-FFF2-40B4-BE49-F238E27FC236}">
                <a16:creationId xmlns:a16="http://schemas.microsoft.com/office/drawing/2014/main" id="{1D620FB9-09AB-4CE5-8A76-9ED8571642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H="1">
            <a:off x="9143999" y="6705600"/>
            <a:ext cx="203200" cy="152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07"/>
    </mc:Choice>
    <mc:Fallback xmlns="">
      <p:transition spd="slow" advTm="21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Receipts</a:t>
            </a:r>
          </a:p>
        </p:txBody>
      </p:sp>
      <p:sp>
        <p:nvSpPr>
          <p:cNvPr id="3" name="Content Placeholder 2"/>
          <p:cNvSpPr>
            <a:spLocks noGrp="1"/>
          </p:cNvSpPr>
          <p:nvPr>
            <p:ph idx="1"/>
          </p:nvPr>
        </p:nvSpPr>
        <p:spPr/>
        <p:txBody>
          <a:bodyPr>
            <a:normAutofit fontScale="85000" lnSpcReduction="10000"/>
          </a:bodyPr>
          <a:lstStyle/>
          <a:p>
            <a:r>
              <a:rPr lang="en-US" dirty="0"/>
              <a:t>Appropriate for large amounts collected.</a:t>
            </a:r>
          </a:p>
          <a:p>
            <a:r>
              <a:rPr lang="en-US" dirty="0"/>
              <a:t>Triplicate receipt books should be used.  (1- original to person making payment, 2 - submitted to Secretary, 3 - remains in the book)</a:t>
            </a:r>
          </a:p>
          <a:p>
            <a:r>
              <a:rPr lang="en-US" dirty="0"/>
              <a:t>The receipts should be filled out completely.</a:t>
            </a:r>
          </a:p>
          <a:p>
            <a:r>
              <a:rPr lang="en-US" dirty="0"/>
              <a:t>The receipts should not be pre-dated and pre-signed.</a:t>
            </a:r>
          </a:p>
          <a:p>
            <a:r>
              <a:rPr lang="en-US" dirty="0"/>
              <a:t>After all receipts are issued, the second copy should be removed from the book and attached to a Deposit Form.</a:t>
            </a:r>
          </a:p>
          <a:p>
            <a:r>
              <a:rPr lang="en-US" dirty="0"/>
              <a:t>The Deposit Form indicates who is submitting the funds, amount collected, beginning and ending receipt numbers, etc.</a:t>
            </a:r>
          </a:p>
          <a:p>
            <a:r>
              <a:rPr lang="en-US" dirty="0"/>
              <a:t>The totals per the deposit slips must agree to the total funds submitted to the Secretary.</a:t>
            </a:r>
          </a:p>
        </p:txBody>
      </p:sp>
      <p:pic>
        <p:nvPicPr>
          <p:cNvPr id="10" name="Video 9">
            <a:hlinkClick r:id="" action="ppaction://media"/>
            <a:extLst>
              <a:ext uri="{FF2B5EF4-FFF2-40B4-BE49-F238E27FC236}">
                <a16:creationId xmlns:a16="http://schemas.microsoft.com/office/drawing/2014/main" id="{7B624ABB-8F82-41A4-9EE3-48794E02E0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H="1" flipV="1">
            <a:off x="9143999" y="6858000"/>
            <a:ext cx="203200" cy="152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420"/>
    </mc:Choice>
    <mc:Fallback xmlns="">
      <p:transition spd="slow" advTm="5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Individual Receipts</a:t>
            </a:r>
          </a:p>
        </p:txBody>
      </p:sp>
      <p:pic>
        <p:nvPicPr>
          <p:cNvPr id="1027" name="Picture 3"/>
          <p:cNvPicPr>
            <a:picLocks noGrp="1" noChangeAspect="1" noChangeArrowheads="1"/>
          </p:cNvPicPr>
          <p:nvPr>
            <p:ph sz="half" idx="1"/>
          </p:nvPr>
        </p:nvPicPr>
        <p:blipFill>
          <a:blip r:embed="rId4" cstate="print"/>
          <a:srcRect/>
          <a:stretch>
            <a:fillRect/>
          </a:stretch>
        </p:blipFill>
        <p:spPr bwMode="auto">
          <a:xfrm>
            <a:off x="609600" y="2819400"/>
            <a:ext cx="3962400" cy="1944704"/>
          </a:xfrm>
          <a:prstGeom prst="rect">
            <a:avLst/>
          </a:prstGeom>
          <a:noFill/>
          <a:ln w="9525">
            <a:noFill/>
            <a:miter lim="800000"/>
            <a:headEnd/>
            <a:tailEnd/>
          </a:ln>
        </p:spPr>
      </p:pic>
      <p:pic>
        <p:nvPicPr>
          <p:cNvPr id="1028" name="Picture 4"/>
          <p:cNvPicPr>
            <a:picLocks noGrp="1" noChangeAspect="1" noChangeArrowheads="1"/>
          </p:cNvPicPr>
          <p:nvPr>
            <p:ph sz="half" idx="2"/>
          </p:nvPr>
        </p:nvPicPr>
        <p:blipFill>
          <a:blip r:embed="rId5" cstate="print"/>
          <a:srcRect/>
          <a:stretch>
            <a:fillRect/>
          </a:stretch>
        </p:blipFill>
        <p:spPr bwMode="auto">
          <a:xfrm>
            <a:off x="4962525" y="2209800"/>
            <a:ext cx="3571875" cy="4572000"/>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5A27BD3C-A228-4CE7-A0A9-54E664939B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8991600" y="6705600"/>
            <a:ext cx="533400"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790"/>
    </mc:Choice>
    <mc:Fallback xmlns="">
      <p:transition spd="slow" advTm="10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Tabulation receipt form</a:t>
            </a:r>
          </a:p>
        </p:txBody>
      </p:sp>
      <p:sp>
        <p:nvSpPr>
          <p:cNvPr id="6" name="Content Placeholder 5"/>
          <p:cNvSpPr>
            <a:spLocks noGrp="1"/>
          </p:cNvSpPr>
          <p:nvPr>
            <p:ph idx="1"/>
          </p:nvPr>
        </p:nvSpPr>
        <p:spPr/>
        <p:txBody>
          <a:bodyPr>
            <a:normAutofit fontScale="92500"/>
          </a:bodyPr>
          <a:lstStyle/>
          <a:p>
            <a:r>
              <a:rPr lang="en-US" dirty="0"/>
              <a:t>Appropriate for high volume of small payments in the same amount.</a:t>
            </a:r>
          </a:p>
          <a:p>
            <a:r>
              <a:rPr lang="en-US" dirty="0"/>
              <a:t>Incorporates the information in the Deposit Form with the details of the amounts collected into one form.</a:t>
            </a:r>
          </a:p>
          <a:p>
            <a:r>
              <a:rPr lang="en-US" dirty="0"/>
              <a:t>When funds are collected, payment form (cash or check) are noted along with the name and amount.</a:t>
            </a:r>
          </a:p>
          <a:p>
            <a:r>
              <a:rPr lang="en-US" dirty="0"/>
              <a:t>The person submitting the funds initials on the line indicating agreement in amount submitted.</a:t>
            </a:r>
          </a:p>
          <a:p>
            <a:r>
              <a:rPr lang="en-US" dirty="0"/>
              <a:t>The money should be submitted along with the Form to the Secretary.  Amounts submitted must agree to the Form.</a:t>
            </a:r>
          </a:p>
          <a:p>
            <a:endParaRPr lang="en-US" dirty="0"/>
          </a:p>
          <a:p>
            <a:endParaRPr lang="en-US" dirty="0"/>
          </a:p>
        </p:txBody>
      </p:sp>
      <p:pic>
        <p:nvPicPr>
          <p:cNvPr id="9" name="Video 8">
            <a:hlinkClick r:id="" action="ppaction://media"/>
            <a:extLst>
              <a:ext uri="{FF2B5EF4-FFF2-40B4-BE49-F238E27FC236}">
                <a16:creationId xmlns:a16="http://schemas.microsoft.com/office/drawing/2014/main" id="{63CF3278-2FE5-40DF-B47C-7D9199B5EA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H="1">
            <a:off x="9143999" y="6743698"/>
            <a:ext cx="152401" cy="114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71"/>
    </mc:Choice>
    <mc:Fallback xmlns="">
      <p:transition spd="slow" advTm="3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rot="5400000">
            <a:off x="3474720" y="3154680"/>
            <a:ext cx="6309360" cy="457200"/>
          </a:xfrm>
        </p:spPr>
        <p:txBody>
          <a:bodyPr>
            <a:normAutofit/>
          </a:bodyPr>
          <a:lstStyle/>
          <a:p>
            <a:r>
              <a:rPr lang="en-US" dirty="0"/>
              <a:t>Example tabulation receipt form</a:t>
            </a:r>
          </a:p>
        </p:txBody>
      </p:sp>
      <p:pic>
        <p:nvPicPr>
          <p:cNvPr id="2051" name="Picture 3"/>
          <p:cNvPicPr>
            <a:picLocks noGrp="1" noChangeAspect="1" noChangeArrowheads="1"/>
          </p:cNvPicPr>
          <p:nvPr>
            <p:ph idx="1"/>
          </p:nvPr>
        </p:nvPicPr>
        <p:blipFill>
          <a:blip r:embed="rId4" cstate="print"/>
          <a:stretch>
            <a:fillRect/>
          </a:stretch>
        </p:blipFill>
        <p:spPr bwMode="auto">
          <a:xfrm>
            <a:off x="1790700" y="1270024"/>
            <a:ext cx="6134100" cy="5070852"/>
          </a:xfrm>
          <a:prstGeom prst="rect">
            <a:avLst/>
          </a:prstGeom>
          <a:noFill/>
          <a:ln w="9525">
            <a:noFill/>
            <a:miter lim="800000"/>
            <a:headEnd/>
            <a:tailEnd/>
          </a:ln>
        </p:spPr>
      </p:pic>
      <p:pic>
        <p:nvPicPr>
          <p:cNvPr id="12" name="Video 11">
            <a:hlinkClick r:id="" action="ppaction://media"/>
            <a:extLst>
              <a:ext uri="{FF2B5EF4-FFF2-40B4-BE49-F238E27FC236}">
                <a16:creationId xmlns:a16="http://schemas.microsoft.com/office/drawing/2014/main" id="{EC25BA57-7D2C-4D4A-BFA5-A8B62318C1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H="1" flipV="1">
            <a:off x="9143999" y="6857999"/>
            <a:ext cx="60959" cy="45719"/>
          </a:xfrm>
          <a:prstGeom prst="rect">
            <a:avLst/>
          </a:prstGeom>
        </p:spPr>
      </p:pic>
      <p:sp>
        <p:nvSpPr>
          <p:cNvPr id="2" name="Rectangle 1">
            <a:extLst>
              <a:ext uri="{FF2B5EF4-FFF2-40B4-BE49-F238E27FC236}">
                <a16:creationId xmlns:a16="http://schemas.microsoft.com/office/drawing/2014/main" id="{B2280C38-0DFD-44DE-A255-82A2B295E2E6}"/>
              </a:ext>
            </a:extLst>
          </p:cNvPr>
          <p:cNvSpPr/>
          <p:nvPr/>
        </p:nvSpPr>
        <p:spPr>
          <a:xfrm>
            <a:off x="533400" y="533400"/>
            <a:ext cx="2514600" cy="646331"/>
          </a:xfrm>
          <a:prstGeom prst="rect">
            <a:avLst/>
          </a:prstGeom>
        </p:spPr>
        <p:txBody>
          <a:bodyPr wrap="square">
            <a:spAutoFit/>
          </a:bodyPr>
          <a:lstStyle/>
          <a:p>
            <a:r>
              <a:rPr lang="en-US" dirty="0">
                <a:solidFill>
                  <a:schemeClr val="bg1"/>
                </a:solidFill>
              </a:rPr>
              <a:t>Example Tabulation receipt form</a:t>
            </a:r>
          </a:p>
        </p:txBody>
      </p:sp>
    </p:spTree>
  </p:cSld>
  <p:clrMapOvr>
    <a:masterClrMapping/>
  </p:clrMapOvr>
  <mc:AlternateContent xmlns:mc="http://schemas.openxmlformats.org/markup-compatibility/2006" xmlns:p14="http://schemas.microsoft.com/office/powerpoint/2010/main">
    <mc:Choice Requires="p14">
      <p:transition spd="slow" p14:dur="2000" advTm="75318"/>
    </mc:Choice>
    <mc:Fallback xmlns="">
      <p:transition spd="slow" advTm="7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2055</TotalTime>
  <Words>919</Words>
  <Application>Microsoft Office PowerPoint</Application>
  <PresentationFormat>On-screen Show (4:3)</PresentationFormat>
  <Paragraphs>76</Paragraphs>
  <Slides>16</Slides>
  <Notes>3</Notes>
  <HiddenSlides>0</HiddenSlides>
  <MMClips>16</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16</vt:i4>
      </vt:variant>
      <vt:variant>
        <vt:lpstr>Custom Shows</vt:lpstr>
      </vt:variant>
      <vt:variant>
        <vt:i4>1</vt:i4>
      </vt:variant>
    </vt:vector>
  </HeadingPairs>
  <TitlesOfParts>
    <vt:vector size="22" baseType="lpstr">
      <vt:lpstr>Arial</vt:lpstr>
      <vt:lpstr>Calibri</vt:lpstr>
      <vt:lpstr>Century Gothic</vt:lpstr>
      <vt:lpstr>Wingdings 3</vt:lpstr>
      <vt:lpstr>Ion Boardroom</vt:lpstr>
      <vt:lpstr>Cash Handling Training</vt:lpstr>
      <vt:lpstr>Cash Handling</vt:lpstr>
      <vt:lpstr>Sponsor/Staff Responsibilities</vt:lpstr>
      <vt:lpstr>Cash receipts</vt:lpstr>
      <vt:lpstr>Receipts</vt:lpstr>
      <vt:lpstr>Individual Receipts</vt:lpstr>
      <vt:lpstr>Example Individual Receipts</vt:lpstr>
      <vt:lpstr>Tabulation receipt form</vt:lpstr>
      <vt:lpstr>Example tabulation receipt form</vt:lpstr>
      <vt:lpstr>Tabulation receipt form</vt:lpstr>
      <vt:lpstr>Product/ticket receipt forms</vt:lpstr>
      <vt:lpstr>Example product receipt form</vt:lpstr>
      <vt:lpstr>Example ticket receipt form</vt:lpstr>
      <vt:lpstr>Submitting to the secretary</vt:lpstr>
      <vt:lpstr>Conclusion</vt:lpstr>
      <vt:lpstr>Questions </vt:lpstr>
      <vt:lpstr>Custom Show 1</vt:lpstr>
    </vt:vector>
  </TitlesOfParts>
  <Company>Birdville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Organization Sponsor Training</dc:title>
  <dc:creator>Internal User</dc:creator>
  <cp:lastModifiedBy>Soriano, Cristina [Fin&amp;Federal]</cp:lastModifiedBy>
  <cp:revision>121</cp:revision>
  <cp:lastPrinted>2014-08-18T14:43:04Z</cp:lastPrinted>
  <dcterms:created xsi:type="dcterms:W3CDTF">2010-02-01T19:59:11Z</dcterms:created>
  <dcterms:modified xsi:type="dcterms:W3CDTF">2023-08-21T17:51:39Z</dcterms:modified>
</cp:coreProperties>
</file>